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2" r:id="rId4"/>
    <p:sldId id="263" r:id="rId5"/>
    <p:sldId id="264" r:id="rId6"/>
    <p:sldId id="275" r:id="rId7"/>
    <p:sldId id="260" r:id="rId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1" autoAdjust="0"/>
    <p:restoredTop sz="94660"/>
  </p:normalViewPr>
  <p:slideViewPr>
    <p:cSldViewPr snapToGrid="0">
      <p:cViewPr varScale="1">
        <p:scale>
          <a:sx n="114" d="100"/>
          <a:sy n="114" d="100"/>
        </p:scale>
        <p:origin x="19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EB2B2-775A-498D-96BD-240F894F7D48}"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EB2B2-775A-498D-96BD-240F894F7D48}"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EB2B2-775A-498D-96BD-240F894F7D48}" type="datetimeFigureOut">
              <a:rPr lang="en-US" smtClean="0"/>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EB2B2-775A-498D-96BD-240F894F7D48}" type="datetimeFigureOut">
              <a:rPr lang="en-US" smtClean="0"/>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10/24/2019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10/24/2019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a:solidFill>
                  <a:schemeClr val="accent6">
                    <a:lumMod val="75000"/>
                  </a:schemeClr>
                </a:solidFill>
              </a:rPr>
              <a:t>Woodland Public Schools</a:t>
            </a:r>
          </a:p>
        </p:txBody>
      </p:sp>
      <p:sp>
        <p:nvSpPr>
          <p:cNvPr id="3" name="Subtitle 2"/>
          <p:cNvSpPr>
            <a:spLocks noGrp="1"/>
          </p:cNvSpPr>
          <p:nvPr>
            <p:ph type="subTitle" idx="1"/>
          </p:nvPr>
        </p:nvSpPr>
        <p:spPr>
          <a:xfrm>
            <a:off x="1373745" y="3848668"/>
            <a:ext cx="9144000" cy="1655762"/>
          </a:xfrm>
        </p:spPr>
        <p:txBody>
          <a:bodyPr>
            <a:normAutofit/>
          </a:bodyPr>
          <a:lstStyle/>
          <a:p>
            <a:r>
              <a:rPr lang="en-US" sz="3600" dirty="0">
                <a:solidFill>
                  <a:schemeClr val="accent6">
                    <a:lumMod val="75000"/>
                  </a:schemeClr>
                </a:solidFill>
              </a:rPr>
              <a:t>Facilities and Safety Report</a:t>
            </a:r>
          </a:p>
          <a:p>
            <a:r>
              <a:rPr lang="en-US" sz="3600" dirty="0">
                <a:solidFill>
                  <a:schemeClr val="accent6">
                    <a:lumMod val="75000"/>
                  </a:schemeClr>
                </a:solidFill>
              </a:rPr>
              <a:t>For September 2019 </a:t>
            </a: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210"/>
            <a:ext cx="11727957" cy="817916"/>
          </a:xfrm>
          <a:prstGeom prst="rect">
            <a:avLst/>
          </a:prstGeom>
        </p:spPr>
        <p:txBody>
          <a:bodyPr wrap="square">
            <a:spAutoFit/>
          </a:bodyPr>
          <a:lstStyle/>
          <a:p>
            <a:pPr>
              <a:lnSpc>
                <a:spcPct val="115000"/>
              </a:lnSpc>
            </a:pPr>
            <a:r>
              <a:rPr lang="en-US" sz="2400" i="1" dirty="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506054" y="2202404"/>
            <a:ext cx="10770832" cy="2640723"/>
          </a:xfrm>
          <a:prstGeom prst="rect">
            <a:avLst/>
          </a:prstGeom>
        </p:spPr>
        <p:txBody>
          <a:bodyPr wrap="square">
            <a:spAutoFit/>
          </a:bodyPr>
          <a:lstStyle/>
          <a:p>
            <a:pPr>
              <a:lnSpc>
                <a:spcPct val="115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74548" y="794700"/>
            <a:ext cx="8810561" cy="1077218"/>
          </a:xfrm>
          <a:prstGeom prst="rect">
            <a:avLst/>
          </a:prstGeom>
        </p:spPr>
        <p:txBody>
          <a:bodyPr wrap="square">
            <a:spAutoFit/>
          </a:bodyPr>
          <a:lstStyle/>
          <a:p>
            <a:endParaRPr lang="en-US" sz="1600" u="sng" dirty="0"/>
          </a:p>
          <a:p>
            <a:endParaRPr lang="en-US" sz="1600" u="sng" dirty="0"/>
          </a:p>
          <a:p>
            <a:endParaRPr lang="en-US" sz="1600" dirty="0"/>
          </a:p>
          <a:p>
            <a:endParaRPr lang="en-US" sz="1600" dirty="0"/>
          </a:p>
        </p:txBody>
      </p:sp>
      <p:sp>
        <p:nvSpPr>
          <p:cNvPr id="3" name="Rectangle 2"/>
          <p:cNvSpPr/>
          <p:nvPr/>
        </p:nvSpPr>
        <p:spPr>
          <a:xfrm>
            <a:off x="293923" y="962126"/>
            <a:ext cx="11711417" cy="6186309"/>
          </a:xfrm>
          <a:prstGeom prst="rect">
            <a:avLst/>
          </a:prstGeom>
        </p:spPr>
        <p:txBody>
          <a:bodyPr wrap="square">
            <a:spAutoFit/>
          </a:bodyPr>
          <a:lstStyle/>
          <a:p>
            <a:r>
              <a:rPr lang="en-US" b="1" i="1" u="sng" dirty="0"/>
              <a:t>Automated Lockdown Announcement </a:t>
            </a:r>
            <a:r>
              <a:rPr lang="en-US" dirty="0"/>
              <a:t>– Over the next couple of weeks we will be looking into automating the lockdown announcement at all schools. This will be accomplished by creating a prerecorded message (much like Humoctopus) in the Informacast program and tying it to all of the  schools lockdown hardware. This will give the offices the ability to quickly get the buildings into Lockdown (flip of a switch) without having to use the paging system should the need arise.     </a:t>
            </a:r>
          </a:p>
          <a:p>
            <a:endParaRPr lang="en-US" dirty="0"/>
          </a:p>
          <a:p>
            <a:r>
              <a:rPr lang="en-US" b="1" i="1" u="sng" dirty="0"/>
              <a:t>Yale School Fencing </a:t>
            </a:r>
            <a:r>
              <a:rPr lang="en-US" dirty="0"/>
              <a:t>The current fencing at the Yale School only parallels along the road (Lewis River Rd.) and terminates to the building on the east end near the entry door. We will be extending this fence on the west and north side of the sports field, so it covers 360 degrees. This will keep the occasional loitering cows and other animals from entering this area of the school.   </a:t>
            </a:r>
          </a:p>
          <a:p>
            <a:endParaRPr lang="en-US" dirty="0"/>
          </a:p>
          <a:p>
            <a:r>
              <a:rPr lang="en-US" b="1" i="1" u="sng" dirty="0"/>
              <a:t>Upcoming Halloween No Student Days</a:t>
            </a:r>
            <a:r>
              <a:rPr lang="en-US" dirty="0"/>
              <a:t> Facilities will take advantage of the time to complete some maintenance activities including: </a:t>
            </a:r>
          </a:p>
          <a:p>
            <a:r>
              <a:rPr lang="en-US" dirty="0"/>
              <a:t>   </a:t>
            </a:r>
          </a:p>
          <a:p>
            <a:pPr marL="285750" lvl="0" indent="-285750">
              <a:buFont typeface="Arial" panose="020B0604020202020204" pitchFamily="34" charset="0"/>
              <a:buChar char="•"/>
            </a:pPr>
            <a:r>
              <a:rPr lang="en-US" dirty="0"/>
              <a:t>Moving and anchoring equipment in the WHS auto shop</a:t>
            </a:r>
          </a:p>
          <a:p>
            <a:pPr marL="285750" lvl="0" indent="-285750">
              <a:buFont typeface="Arial" panose="020B0604020202020204" pitchFamily="34" charset="0"/>
              <a:buChar char="•"/>
            </a:pPr>
            <a:r>
              <a:rPr lang="en-US" dirty="0"/>
              <a:t>Installing a commercial water heater above the commons at WMS</a:t>
            </a:r>
          </a:p>
          <a:p>
            <a:pPr marL="285750" lvl="0" indent="-285750">
              <a:buFont typeface="Arial" panose="020B0604020202020204" pitchFamily="34" charset="0"/>
              <a:buChar char="•"/>
            </a:pPr>
            <a:r>
              <a:rPr lang="en-US" dirty="0"/>
              <a:t>Resurfacing the floor in the WMS kitchen</a:t>
            </a:r>
          </a:p>
          <a:p>
            <a:pPr marL="285750" lvl="0" indent="-285750">
              <a:buFont typeface="Arial" panose="020B0604020202020204" pitchFamily="34" charset="0"/>
              <a:buChar char="•"/>
            </a:pPr>
            <a:r>
              <a:rPr lang="en-US" dirty="0"/>
              <a:t>Elevator fire and recall test (NFE and WHS)</a:t>
            </a:r>
          </a:p>
          <a:p>
            <a:pPr marL="285750" lvl="0" indent="-285750">
              <a:buFont typeface="Arial" panose="020B0604020202020204" pitchFamily="34" charset="0"/>
              <a:buChar char="•"/>
            </a:pPr>
            <a:r>
              <a:rPr lang="en-US" dirty="0"/>
              <a:t>Repair section of sprinkler piping in CES</a:t>
            </a:r>
          </a:p>
          <a:p>
            <a:pPr marL="285750" lvl="0" indent="-285750">
              <a:buFont typeface="Arial" panose="020B0604020202020204" pitchFamily="34" charset="0"/>
              <a:buChar char="•"/>
            </a:pPr>
            <a:r>
              <a:rPr lang="en-US" dirty="0"/>
              <a:t>Repair section of sprinkler piping  WMS</a:t>
            </a:r>
          </a:p>
          <a:p>
            <a:pPr marL="285750" lvl="0" indent="-285750">
              <a:buFont typeface="Arial" panose="020B0604020202020204" pitchFamily="34" charset="0"/>
              <a:buChar char="•"/>
            </a:pPr>
            <a:r>
              <a:rPr lang="en-US" dirty="0"/>
              <a:t>Adding locking hardware to NFE classroom doors</a:t>
            </a:r>
          </a:p>
          <a:p>
            <a:endParaRPr lang="en-US" u="sng" dirty="0"/>
          </a:p>
          <a:p>
            <a:endParaRPr lang="en-US" u="sng" dirty="0"/>
          </a:p>
        </p:txBody>
      </p:sp>
    </p:spTree>
    <p:extLst>
      <p:ext uri="{BB962C8B-B14F-4D97-AF65-F5344CB8AC3E}">
        <p14:creationId xmlns:p14="http://schemas.microsoft.com/office/powerpoint/2010/main" val="394468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5" y="334710"/>
            <a:ext cx="11727957" cy="1519647"/>
          </a:xfrm>
          <a:prstGeom prst="rect">
            <a:avLst/>
          </a:prstGeom>
        </p:spPr>
        <p:txBody>
          <a:bodyPr wrap="square">
            <a:spAutoFit/>
          </a:bodyPr>
          <a:lstStyle/>
          <a:p>
            <a:pPr>
              <a:lnSpc>
                <a:spcPct val="115000"/>
              </a:lnSpc>
            </a:pPr>
            <a:r>
              <a:rPr lang="en-US" sz="2400" i="1" dirty="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277383" y="962646"/>
            <a:ext cx="10770832" cy="5632311"/>
          </a:xfrm>
          <a:prstGeom prst="rect">
            <a:avLst/>
          </a:prstGeom>
        </p:spPr>
        <p:txBody>
          <a:bodyPr wrap="square">
            <a:spAutoFit/>
          </a:bodyPr>
          <a:lstStyle/>
          <a:p>
            <a:r>
              <a:rPr lang="en-US" b="1" i="1" u="sng" dirty="0"/>
              <a:t>Reunification Drill March 2020 - </a:t>
            </a:r>
            <a:r>
              <a:rPr lang="en-US" dirty="0"/>
              <a:t>We are planning to run a reunification drill in the spring to test our reunification program. The plan will be to reunify a group of students (approximately 75) from WMS to WHS gym. We will set up the reunification point at the entrance to the WHS gym. The goal of this is to test the following programs in the event of an actual emergency. </a:t>
            </a:r>
          </a:p>
          <a:p>
            <a:r>
              <a:rPr lang="en-US" dirty="0"/>
              <a:t> </a:t>
            </a:r>
          </a:p>
          <a:p>
            <a:pPr marL="285750" lvl="0" indent="-285750">
              <a:buFont typeface="Arial" panose="020B0604020202020204" pitchFamily="34" charset="0"/>
              <a:buChar char="•"/>
            </a:pPr>
            <a:r>
              <a:rPr lang="en-US" dirty="0"/>
              <a:t>Deploy busing to the school in sufficient numbers  </a:t>
            </a:r>
          </a:p>
          <a:p>
            <a:pPr marL="285750" lvl="0" indent="-285750">
              <a:buFont typeface="Arial" panose="020B0604020202020204" pitchFamily="34" charset="0"/>
              <a:buChar char="•"/>
            </a:pPr>
            <a:r>
              <a:rPr lang="en-US" dirty="0"/>
              <a:t>Check reunification policy/procedure/strategies</a:t>
            </a:r>
          </a:p>
          <a:p>
            <a:pPr marL="285750" lvl="0" indent="-285750">
              <a:buFont typeface="Arial" panose="020B0604020202020204" pitchFamily="34" charset="0"/>
              <a:buChar char="•"/>
            </a:pPr>
            <a:r>
              <a:rPr lang="en-US" dirty="0"/>
              <a:t>Set up of the reunification point </a:t>
            </a:r>
          </a:p>
          <a:p>
            <a:pPr marL="285750" lvl="0" indent="-285750">
              <a:buFont typeface="Arial" panose="020B0604020202020204" pitchFamily="34" charset="0"/>
              <a:buChar char="•"/>
            </a:pPr>
            <a:r>
              <a:rPr lang="en-US" dirty="0"/>
              <a:t>Coordination of the police and first responders </a:t>
            </a:r>
          </a:p>
          <a:p>
            <a:pPr marL="285750" lvl="0" indent="-285750">
              <a:buFont typeface="Arial" panose="020B0604020202020204" pitchFamily="34" charset="0"/>
              <a:buChar char="•"/>
            </a:pPr>
            <a:r>
              <a:rPr lang="en-US" dirty="0"/>
              <a:t>Reunification equipment checks</a:t>
            </a:r>
          </a:p>
          <a:p>
            <a:pPr marL="285750" lvl="0" indent="-285750">
              <a:buFont typeface="Arial" panose="020B0604020202020204" pitchFamily="34" charset="0"/>
              <a:buChar char="•"/>
            </a:pPr>
            <a:r>
              <a:rPr lang="en-US" dirty="0"/>
              <a:t>Traffic control</a:t>
            </a:r>
          </a:p>
          <a:p>
            <a:pPr lvl="0"/>
            <a:endParaRPr lang="en-US" dirty="0"/>
          </a:p>
          <a:p>
            <a:pPr lvl="0"/>
            <a:r>
              <a:rPr lang="en-US" dirty="0"/>
              <a:t>Over the next few months, we will be honing our skills and training in these areas. More information to follow…</a:t>
            </a:r>
          </a:p>
          <a:p>
            <a:endParaRPr lang="en-US" dirty="0"/>
          </a:p>
          <a:p>
            <a:r>
              <a:rPr lang="en-US" b="1" i="1" u="sng" dirty="0"/>
              <a:t>SOP and Policy Revisions- </a:t>
            </a:r>
            <a:r>
              <a:rPr lang="en-US" dirty="0"/>
              <a:t>Completed annual update of the district’s </a:t>
            </a:r>
            <a:r>
              <a:rPr lang="en-US" i="1" dirty="0"/>
              <a:t>Emergency Operations Plan (</a:t>
            </a:r>
            <a:r>
              <a:rPr lang="en-US" dirty="0"/>
              <a:t>procedure 3432) and completed an edit to Pesticide Notification Policy (6895) and the associated procedure. </a:t>
            </a:r>
          </a:p>
          <a:p>
            <a:endParaRPr lang="en-US" dirty="0"/>
          </a:p>
          <a:p>
            <a:r>
              <a:rPr lang="en-US" b="1" i="1" u="sng" dirty="0"/>
              <a:t>Urgent Repair Grant 909 </a:t>
            </a:r>
            <a:r>
              <a:rPr lang="en-US" dirty="0"/>
              <a:t>- I have applied for the Urgent Repair Grant for two areas of WMS. The first is to replace all of the gutters and downspouts on the two main buildings of the middle school (1930 linear feet) and the second replaces the water piping main from Park Street to the Green Gym, Auditorium and Wood/Metal Shops.</a:t>
            </a:r>
          </a:p>
        </p:txBody>
      </p:sp>
      <p:sp>
        <p:nvSpPr>
          <p:cNvPr id="7" name="Rectangle 6"/>
          <p:cNvSpPr/>
          <p:nvPr/>
        </p:nvSpPr>
        <p:spPr>
          <a:xfrm>
            <a:off x="774548" y="794700"/>
            <a:ext cx="10731652" cy="1077218"/>
          </a:xfrm>
          <a:prstGeom prst="rect">
            <a:avLst/>
          </a:prstGeom>
        </p:spPr>
        <p:txBody>
          <a:bodyPr wrap="square">
            <a:spAutoFit/>
          </a:bodyPr>
          <a:lstStyle/>
          <a:p>
            <a:endParaRPr lang="en-US" sz="1600" u="sng" dirty="0"/>
          </a:p>
          <a:p>
            <a:endParaRPr lang="en-US" sz="1600" u="sng" dirty="0"/>
          </a:p>
          <a:p>
            <a:endParaRPr lang="en-US" sz="1600" dirty="0"/>
          </a:p>
          <a:p>
            <a:endParaRPr lang="en-US" sz="1600" dirty="0"/>
          </a:p>
        </p:txBody>
      </p:sp>
      <p:sp>
        <p:nvSpPr>
          <p:cNvPr id="3" name="Rectangle 2"/>
          <p:cNvSpPr/>
          <p:nvPr/>
        </p:nvSpPr>
        <p:spPr>
          <a:xfrm>
            <a:off x="205945" y="1120599"/>
            <a:ext cx="9901881" cy="646331"/>
          </a:xfrm>
          <a:prstGeom prst="rect">
            <a:avLst/>
          </a:prstGeom>
        </p:spPr>
        <p:txBody>
          <a:bodyPr wrap="square">
            <a:spAutoFit/>
          </a:bodyPr>
          <a:lstStyle/>
          <a:p>
            <a:endParaRPr lang="en-US" dirty="0"/>
          </a:p>
          <a:p>
            <a:endParaRPr lang="en-US" dirty="0"/>
          </a:p>
        </p:txBody>
      </p:sp>
    </p:spTree>
    <p:extLst>
      <p:ext uri="{BB962C8B-B14F-4D97-AF65-F5344CB8AC3E}">
        <p14:creationId xmlns:p14="http://schemas.microsoft.com/office/powerpoint/2010/main" val="135364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a:t>FACILITY CHARTS – </a:t>
            </a:r>
            <a:r>
              <a:rPr lang="en-US" sz="2400" i="1" dirty="0"/>
              <a:t>POWER COST AND WORK ORDER STATUS</a:t>
            </a:r>
          </a:p>
        </p:txBody>
      </p:sp>
      <p:pic>
        <p:nvPicPr>
          <p:cNvPr id="3" name="Picture 2"/>
          <p:cNvPicPr>
            <a:picLocks noChangeAspect="1"/>
          </p:cNvPicPr>
          <p:nvPr/>
        </p:nvPicPr>
        <p:blipFill>
          <a:blip r:embed="rId2"/>
          <a:stretch>
            <a:fillRect/>
          </a:stretch>
        </p:blipFill>
        <p:spPr>
          <a:xfrm>
            <a:off x="7600949" y="1954739"/>
            <a:ext cx="4396611" cy="3160186"/>
          </a:xfrm>
          <a:prstGeom prst="rect">
            <a:avLst/>
          </a:prstGeom>
        </p:spPr>
      </p:pic>
      <p:pic>
        <p:nvPicPr>
          <p:cNvPr id="6" name="Picture 5"/>
          <p:cNvPicPr>
            <a:picLocks noChangeAspect="1"/>
          </p:cNvPicPr>
          <p:nvPr/>
        </p:nvPicPr>
        <p:blipFill>
          <a:blip r:embed="rId3"/>
          <a:stretch>
            <a:fillRect/>
          </a:stretch>
        </p:blipFill>
        <p:spPr>
          <a:xfrm>
            <a:off x="275848" y="1112247"/>
            <a:ext cx="7163177" cy="5088528"/>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001"/>
            <a:ext cx="10515600" cy="626548"/>
          </a:xfrm>
        </p:spPr>
        <p:txBody>
          <a:bodyPr>
            <a:noAutofit/>
          </a:bodyPr>
          <a:lstStyle/>
          <a:p>
            <a:r>
              <a:rPr lang="en-US" sz="2400" b="1" dirty="0"/>
              <a:t>FACILITY CHARTS – </a:t>
            </a:r>
            <a:br>
              <a:rPr lang="en-US" sz="2400" b="1" dirty="0"/>
            </a:br>
            <a:r>
              <a:rPr lang="en-US" sz="2400" b="1" dirty="0"/>
              <a:t>WATER USAGE</a:t>
            </a:r>
            <a:br>
              <a:rPr lang="en-US" sz="2400" b="1" dirty="0"/>
            </a:br>
            <a:r>
              <a:rPr lang="en-US" sz="2400" i="1" dirty="0"/>
              <a:t>WHS, NFE, WMS, CES</a:t>
            </a:r>
          </a:p>
        </p:txBody>
      </p:sp>
      <p:sp>
        <p:nvSpPr>
          <p:cNvPr id="3" name="TextBox 2"/>
          <p:cNvSpPr txBox="1"/>
          <p:nvPr/>
        </p:nvSpPr>
        <p:spPr>
          <a:xfrm>
            <a:off x="8237974" y="137605"/>
            <a:ext cx="3216650" cy="1077218"/>
          </a:xfrm>
          <a:prstGeom prst="rect">
            <a:avLst/>
          </a:prstGeom>
          <a:noFill/>
          <a:ln>
            <a:solidFill>
              <a:schemeClr val="bg1">
                <a:lumMod val="65000"/>
              </a:schemeClr>
            </a:solidFill>
          </a:ln>
        </p:spPr>
        <p:txBody>
          <a:bodyPr wrap="none" rtlCol="0">
            <a:spAutoFit/>
          </a:bodyPr>
          <a:lstStyle/>
          <a:p>
            <a:pPr algn="ctr"/>
            <a:r>
              <a:rPr lang="en-US" sz="1600" i="1" u="sng" dirty="0"/>
              <a:t>Note</a:t>
            </a:r>
          </a:p>
          <a:p>
            <a:r>
              <a:rPr lang="en-US" sz="1600" i="1" dirty="0"/>
              <a:t>Water charts are updated every two</a:t>
            </a:r>
          </a:p>
          <a:p>
            <a:r>
              <a:rPr lang="en-US" sz="1600" i="1" dirty="0"/>
              <a:t>months. Next update to these charts</a:t>
            </a:r>
          </a:p>
          <a:p>
            <a:r>
              <a:rPr lang="en-US" sz="1600" i="1" dirty="0"/>
              <a:t>in November 2019.</a:t>
            </a:r>
          </a:p>
        </p:txBody>
      </p:sp>
      <p:sp>
        <p:nvSpPr>
          <p:cNvPr id="13" name="TextBox 12"/>
          <p:cNvSpPr txBox="1"/>
          <p:nvPr/>
        </p:nvSpPr>
        <p:spPr>
          <a:xfrm flipH="1">
            <a:off x="3857834" y="4213310"/>
            <a:ext cx="3872715" cy="1384995"/>
          </a:xfrm>
          <a:prstGeom prst="rect">
            <a:avLst/>
          </a:prstGeom>
          <a:noFill/>
        </p:spPr>
        <p:txBody>
          <a:bodyPr wrap="square" rtlCol="0">
            <a:spAutoFit/>
          </a:bodyPr>
          <a:lstStyle/>
          <a:p>
            <a:pPr algn="ctr"/>
            <a:r>
              <a:rPr lang="en-US" sz="1400" i="1" dirty="0"/>
              <a:t>The WMS chart has been reconfigured to include the following 7 meters: 755 Park high and low flow, BO and Team High, PIT house, bus barn, athletic field and DO. All of these meters are totaled on the WMS graph, but each data point is recorded separately to aid in identifying leaks. </a:t>
            </a:r>
          </a:p>
        </p:txBody>
      </p:sp>
      <p:pic>
        <p:nvPicPr>
          <p:cNvPr id="7" name="Picture 6"/>
          <p:cNvPicPr>
            <a:picLocks noChangeAspect="1"/>
          </p:cNvPicPr>
          <p:nvPr/>
        </p:nvPicPr>
        <p:blipFill>
          <a:blip r:embed="rId2"/>
          <a:stretch>
            <a:fillRect/>
          </a:stretch>
        </p:blipFill>
        <p:spPr>
          <a:xfrm>
            <a:off x="8146952" y="1523158"/>
            <a:ext cx="3498113" cy="2298877"/>
          </a:xfrm>
          <a:prstGeom prst="rect">
            <a:avLst/>
          </a:prstGeom>
        </p:spPr>
      </p:pic>
      <p:pic>
        <p:nvPicPr>
          <p:cNvPr id="8" name="Picture 7"/>
          <p:cNvPicPr>
            <a:picLocks noChangeAspect="1"/>
          </p:cNvPicPr>
          <p:nvPr/>
        </p:nvPicPr>
        <p:blipFill>
          <a:blip r:embed="rId3"/>
          <a:stretch>
            <a:fillRect/>
          </a:stretch>
        </p:blipFill>
        <p:spPr>
          <a:xfrm>
            <a:off x="8146951" y="4123982"/>
            <a:ext cx="3498113" cy="2327005"/>
          </a:xfrm>
          <a:prstGeom prst="rect">
            <a:avLst/>
          </a:prstGeom>
        </p:spPr>
      </p:pic>
      <p:sp>
        <p:nvSpPr>
          <p:cNvPr id="21" name="Right Arrow 20"/>
          <p:cNvSpPr/>
          <p:nvPr/>
        </p:nvSpPr>
        <p:spPr>
          <a:xfrm rot="1012279">
            <a:off x="10960444" y="2014400"/>
            <a:ext cx="383059" cy="14391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flipH="1">
            <a:off x="7959649" y="1852302"/>
            <a:ext cx="3872715" cy="769441"/>
          </a:xfrm>
          <a:prstGeom prst="rect">
            <a:avLst/>
          </a:prstGeom>
          <a:noFill/>
        </p:spPr>
        <p:txBody>
          <a:bodyPr wrap="square" rtlCol="0">
            <a:spAutoFit/>
          </a:bodyPr>
          <a:lstStyle/>
          <a:p>
            <a:pPr algn="ctr"/>
            <a:r>
              <a:rPr lang="en-US" sz="1100" i="1" dirty="0"/>
              <a:t>The WHS irrigation system </a:t>
            </a:r>
          </a:p>
          <a:p>
            <a:pPr algn="ctr"/>
            <a:r>
              <a:rPr lang="en-US" sz="1100" i="1" dirty="0"/>
              <a:t>had underground leak. Billing </a:t>
            </a:r>
          </a:p>
          <a:p>
            <a:pPr algn="ctr"/>
            <a:r>
              <a:rPr lang="en-US" sz="1100" i="1" dirty="0"/>
              <a:t>was adjusted from </a:t>
            </a:r>
          </a:p>
          <a:p>
            <a:pPr algn="ctr"/>
            <a:r>
              <a:rPr lang="en-US" sz="1100" i="1" dirty="0"/>
              <a:t>$24,844 to $9690.(representing historical usage) </a:t>
            </a:r>
          </a:p>
        </p:txBody>
      </p:sp>
      <p:pic>
        <p:nvPicPr>
          <p:cNvPr id="24" name="Picture 23"/>
          <p:cNvPicPr>
            <a:picLocks noChangeAspect="1"/>
          </p:cNvPicPr>
          <p:nvPr/>
        </p:nvPicPr>
        <p:blipFill>
          <a:blip r:embed="rId4"/>
          <a:stretch>
            <a:fillRect/>
          </a:stretch>
        </p:blipFill>
        <p:spPr>
          <a:xfrm>
            <a:off x="261295" y="1465031"/>
            <a:ext cx="3519873" cy="2415130"/>
          </a:xfrm>
          <a:prstGeom prst="rect">
            <a:avLst/>
          </a:prstGeom>
        </p:spPr>
      </p:pic>
      <p:pic>
        <p:nvPicPr>
          <p:cNvPr id="26" name="Picture 25"/>
          <p:cNvPicPr>
            <a:picLocks noChangeAspect="1"/>
          </p:cNvPicPr>
          <p:nvPr/>
        </p:nvPicPr>
        <p:blipFill>
          <a:blip r:embed="rId5"/>
          <a:stretch>
            <a:fillRect/>
          </a:stretch>
        </p:blipFill>
        <p:spPr>
          <a:xfrm>
            <a:off x="261295" y="4213310"/>
            <a:ext cx="3519873" cy="2403815"/>
          </a:xfrm>
          <a:prstGeom prst="rect">
            <a:avLst/>
          </a:prstGeom>
        </p:spPr>
      </p:pic>
      <p:pic>
        <p:nvPicPr>
          <p:cNvPr id="28" name="Picture 27"/>
          <p:cNvPicPr>
            <a:picLocks noChangeAspect="1"/>
          </p:cNvPicPr>
          <p:nvPr/>
        </p:nvPicPr>
        <p:blipFill>
          <a:blip r:embed="rId6"/>
          <a:stretch>
            <a:fillRect/>
          </a:stretch>
        </p:blipFill>
        <p:spPr>
          <a:xfrm>
            <a:off x="4008532" y="1137120"/>
            <a:ext cx="3911056" cy="2790441"/>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350" y="0"/>
            <a:ext cx="10515600" cy="1325563"/>
          </a:xfrm>
        </p:spPr>
        <p:txBody>
          <a:bodyPr>
            <a:normAutofit/>
          </a:bodyPr>
          <a:lstStyle/>
          <a:p>
            <a:r>
              <a:rPr lang="en-US" sz="2800" dirty="0"/>
              <a:t>Safety Summary </a:t>
            </a:r>
          </a:p>
        </p:txBody>
      </p:sp>
      <p:sp>
        <p:nvSpPr>
          <p:cNvPr id="4" name="Rectangle 3"/>
          <p:cNvSpPr/>
          <p:nvPr/>
        </p:nvSpPr>
        <p:spPr>
          <a:xfrm>
            <a:off x="276225" y="1183601"/>
            <a:ext cx="9525000" cy="4370427"/>
          </a:xfrm>
          <a:prstGeom prst="rect">
            <a:avLst/>
          </a:prstGeom>
        </p:spPr>
        <p:txBody>
          <a:bodyPr wrap="square">
            <a:spAutoFit/>
          </a:bodyPr>
          <a:lstStyle/>
          <a:p>
            <a:r>
              <a:rPr lang="en-US" sz="400" dirty="0"/>
              <a:t>  </a:t>
            </a:r>
            <a:endParaRPr lang="en-US" sz="400" u="sng" dirty="0"/>
          </a:p>
          <a:p>
            <a:r>
              <a:rPr lang="en-US" u="sng" dirty="0"/>
              <a:t>Staff Accidents/Incidents</a:t>
            </a:r>
          </a:p>
          <a:p>
            <a:r>
              <a:rPr lang="en-US" dirty="0"/>
              <a:t>(No data available)</a:t>
            </a:r>
          </a:p>
          <a:p>
            <a:endParaRPr lang="en-US" u="sng" dirty="0"/>
          </a:p>
          <a:p>
            <a:r>
              <a:rPr lang="en-US" u="sng" dirty="0"/>
              <a:t>Student Accidents/Injuries (11) </a:t>
            </a:r>
          </a:p>
          <a:p>
            <a:r>
              <a:rPr lang="en-US" dirty="0"/>
              <a:t>CES – Fell on play structure, fractured arm </a:t>
            </a:r>
          </a:p>
          <a:p>
            <a:r>
              <a:rPr lang="en-US" dirty="0"/>
              <a:t>CES – Hit in hand with ball, sprained wrist  </a:t>
            </a:r>
          </a:p>
          <a:p>
            <a:r>
              <a:rPr lang="en-US" dirty="0"/>
              <a:t>CES – Tried to sit in walker, lost balance and tipped backward, emotionally upset , no injury noted</a:t>
            </a:r>
          </a:p>
          <a:p>
            <a:r>
              <a:rPr lang="en-US" dirty="0"/>
              <a:t>WMS – Football soft tissue injury to leg</a:t>
            </a:r>
          </a:p>
          <a:p>
            <a:r>
              <a:rPr lang="en-US" dirty="0"/>
              <a:t>WMS – Soccer finger injury </a:t>
            </a:r>
          </a:p>
          <a:p>
            <a:r>
              <a:rPr lang="en-US" dirty="0"/>
              <a:t>WMS – Knee injury during soccer practice when standing up  </a:t>
            </a:r>
          </a:p>
          <a:p>
            <a:r>
              <a:rPr lang="en-US" dirty="0"/>
              <a:t>WHS – Football knee injury sprain</a:t>
            </a:r>
          </a:p>
          <a:p>
            <a:r>
              <a:rPr lang="en-US" dirty="0"/>
              <a:t>WHS- Sprayed brake cleaner in eye, sent to urgent care </a:t>
            </a:r>
          </a:p>
          <a:p>
            <a:r>
              <a:rPr lang="en-US" dirty="0"/>
              <a:t>WHS – Hit back of head during soccer, concussion screen complete, went to ER cleared by doctor</a:t>
            </a:r>
          </a:p>
          <a:p>
            <a:r>
              <a:rPr lang="en-US" dirty="0"/>
              <a:t>WHS – Touched hot saw blade, minor burn to finger</a:t>
            </a:r>
          </a:p>
          <a:p>
            <a:r>
              <a:rPr lang="en-US" dirty="0"/>
              <a:t>WHS – Strained back during soccer practice</a:t>
            </a:r>
          </a:p>
        </p:txBody>
      </p:sp>
    </p:spTree>
    <p:extLst>
      <p:ext uri="{BB962C8B-B14F-4D97-AF65-F5344CB8AC3E}">
        <p14:creationId xmlns:p14="http://schemas.microsoft.com/office/powerpoint/2010/main" val="169506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73110" y="0"/>
            <a:ext cx="2211311" cy="461665"/>
          </a:xfrm>
          <a:prstGeom prst="rect">
            <a:avLst/>
          </a:prstGeom>
          <a:noFill/>
        </p:spPr>
        <p:txBody>
          <a:bodyPr wrap="none" rtlCol="0">
            <a:spAutoFit/>
          </a:bodyPr>
          <a:lstStyle/>
          <a:p>
            <a:r>
              <a:rPr lang="en-US" sz="2400" i="1" dirty="0"/>
              <a:t>SAFETY  CHARTS</a:t>
            </a:r>
          </a:p>
        </p:txBody>
      </p:sp>
      <p:pic>
        <p:nvPicPr>
          <p:cNvPr id="6" name="Picture 5"/>
          <p:cNvPicPr>
            <a:picLocks noChangeAspect="1"/>
          </p:cNvPicPr>
          <p:nvPr/>
        </p:nvPicPr>
        <p:blipFill>
          <a:blip r:embed="rId3"/>
          <a:stretch>
            <a:fillRect/>
          </a:stretch>
        </p:blipFill>
        <p:spPr>
          <a:xfrm>
            <a:off x="781049" y="461665"/>
            <a:ext cx="5000625" cy="3039281"/>
          </a:xfrm>
          <a:prstGeom prst="rect">
            <a:avLst/>
          </a:prstGeom>
        </p:spPr>
      </p:pic>
      <p:pic>
        <p:nvPicPr>
          <p:cNvPr id="7" name="Picture 6"/>
          <p:cNvPicPr>
            <a:picLocks noChangeAspect="1"/>
          </p:cNvPicPr>
          <p:nvPr/>
        </p:nvPicPr>
        <p:blipFill>
          <a:blip r:embed="rId4"/>
          <a:stretch>
            <a:fillRect/>
          </a:stretch>
        </p:blipFill>
        <p:spPr>
          <a:xfrm>
            <a:off x="6219825" y="469126"/>
            <a:ext cx="5010149" cy="3031820"/>
          </a:xfrm>
          <a:prstGeom prst="rect">
            <a:avLst/>
          </a:prstGeom>
        </p:spPr>
      </p:pic>
      <p:pic>
        <p:nvPicPr>
          <p:cNvPr id="9" name="Picture 8"/>
          <p:cNvPicPr>
            <a:picLocks noChangeAspect="1"/>
          </p:cNvPicPr>
          <p:nvPr/>
        </p:nvPicPr>
        <p:blipFill>
          <a:blip r:embed="rId5"/>
          <a:stretch>
            <a:fillRect/>
          </a:stretch>
        </p:blipFill>
        <p:spPr>
          <a:xfrm>
            <a:off x="781048" y="3581402"/>
            <a:ext cx="5000625" cy="3016822"/>
          </a:xfrm>
          <a:prstGeom prst="rect">
            <a:avLst/>
          </a:prstGeom>
        </p:spPr>
      </p:pic>
      <p:pic>
        <p:nvPicPr>
          <p:cNvPr id="10" name="Picture 9"/>
          <p:cNvPicPr>
            <a:picLocks noChangeAspect="1"/>
          </p:cNvPicPr>
          <p:nvPr/>
        </p:nvPicPr>
        <p:blipFill>
          <a:blip r:embed="rId6"/>
          <a:stretch>
            <a:fillRect/>
          </a:stretch>
        </p:blipFill>
        <p:spPr>
          <a:xfrm>
            <a:off x="6219825" y="3595689"/>
            <a:ext cx="5010148" cy="3002535"/>
          </a:xfrm>
          <a:prstGeom prst="rect">
            <a:avLst/>
          </a:prstGeom>
        </p:spPr>
      </p:pic>
    </p:spTree>
    <p:extLst>
      <p:ext uri="{BB962C8B-B14F-4D97-AF65-F5344CB8AC3E}">
        <p14:creationId xmlns:p14="http://schemas.microsoft.com/office/powerpoint/2010/main" val="3193311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66744</TotalTime>
  <Words>730</Words>
  <Application>Microsoft Office PowerPoint</Application>
  <PresentationFormat>Widescreen</PresentationFormat>
  <Paragraphs>76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Woodland Public Schools</vt:lpstr>
      <vt:lpstr>PowerPoint Presentation</vt:lpstr>
      <vt:lpstr>PowerPoint Presentation</vt:lpstr>
      <vt:lpstr>FACILITY CHARTS – POWER COST AND WORK ORDER STATUS</vt:lpstr>
      <vt:lpstr>FACILITY CHARTS –  WATER USAGE WHS, NFE, WMS, CES</vt:lpstr>
      <vt:lpstr>Safety Summary </vt:lpstr>
      <vt:lpstr>PowerPoint Presentation</vt:lpstr>
    </vt:vector>
  </TitlesOfParts>
  <Company>Woodland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486</cp:revision>
  <cp:lastPrinted>2019-10-23T16:17:44Z</cp:lastPrinted>
  <dcterms:created xsi:type="dcterms:W3CDTF">2016-04-19T23:51:26Z</dcterms:created>
  <dcterms:modified xsi:type="dcterms:W3CDTF">2019-10-24T15:14:39Z</dcterms:modified>
</cp:coreProperties>
</file>